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Raleway SemiBold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font" Target="fonts/RalewaySemiBold-italic.fntdata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font" Target="fonts/Raleway-bold.fntdata"/><Relationship Id="rId3" Type="http://schemas.openxmlformats.org/officeDocument/2006/relationships/presProps" Target="presProps.xml"/><Relationship Id="rId34" Type="http://schemas.openxmlformats.org/officeDocument/2006/relationships/customXml" Target="../customXml/item3.xml"/><Relationship Id="rId25" Type="http://schemas.openxmlformats.org/officeDocument/2006/relationships/font" Target="fonts/RalewaySemiBold-bold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customXml" Target="../customXml/item2.xml"/><Relationship Id="rId20" Type="http://schemas.openxmlformats.org/officeDocument/2006/relationships/font" Target="fonts/Raleway-regular.fntdata"/><Relationship Id="rId2" Type="http://schemas.openxmlformats.org/officeDocument/2006/relationships/viewProps" Target="viewProps.xml"/><Relationship Id="rId29" Type="http://schemas.openxmlformats.org/officeDocument/2006/relationships/font" Target="fonts/Lato-bold.fntdata"/><Relationship Id="rId16" Type="http://schemas.openxmlformats.org/officeDocument/2006/relationships/slide" Target="slides/slide11.xml"/><Relationship Id="rId24" Type="http://schemas.openxmlformats.org/officeDocument/2006/relationships/font" Target="fonts/RalewaySemiBold-regular.fnt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customXml" Target="../customXml/item1.xml"/><Relationship Id="rId23" Type="http://schemas.openxmlformats.org/officeDocument/2006/relationships/font" Target="fonts/Raleway-boldItalic.fntdata"/><Relationship Id="rId28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1" Type="http://schemas.openxmlformats.org/officeDocument/2006/relationships/font" Target="fonts/Lato-boldItalic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font" Target="fonts/Raleway-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font" Target="fonts/RalewaySemiBold-boldItalic.fntdata"/><Relationship Id="rId30" Type="http://schemas.openxmlformats.org/officeDocument/2006/relationships/font" Target="fonts/Lato-italic.fntdata"/><Relationship Id="rId14" Type="http://schemas.openxmlformats.org/officeDocument/2006/relationships/slide" Target="slides/slide9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4832c05308_0_6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4832c05308_0_6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4832c05308_0_6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4832c05308_0_6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4832c05308_0_6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4832c05308_0_6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832c05308_0_5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4832c05308_0_5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4832c05308_0_5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4832c05308_0_5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832c05308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4832c05308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82e76e4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82e76e4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832c05308_0_5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832c05308_0_5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832c05308_0_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832c05308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4832c05308_0_5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4832c05308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832c05308_0_5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4832c05308_0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832c05308_0_5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832c05308_0_5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4832c05308_0_5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4832c05308_0_5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eduscol.education.fr/document/48317/download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Fiche d’évaluation pour l’oral de connaissance du monde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Rendre compte de son projet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présenter le contenu de son projet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formuler une problématique en lien avec un portail thématique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 s’appuyer sur ses connaissances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 analyser le sujet dans sa dimension interculturelle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Rendre compte de son engagement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729450" y="2078875"/>
            <a:ext cx="7688700" cy="24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-348869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fr" sz="3443">
                <a:solidFill>
                  <a:srgbClr val="000000"/>
                </a:solidFill>
              </a:rPr>
              <a:t>présenter son engagement dans le projet</a:t>
            </a:r>
            <a:endParaRPr sz="3443">
              <a:solidFill>
                <a:srgbClr val="000000"/>
              </a:solidFill>
            </a:endParaRPr>
          </a:p>
          <a:p>
            <a:pPr indent="-348869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fr" sz="3443">
                <a:solidFill>
                  <a:srgbClr val="000000"/>
                </a:solidFill>
              </a:rPr>
              <a:t>expliquer la démarche et les choix opérés </a:t>
            </a:r>
            <a:endParaRPr sz="3443">
              <a:solidFill>
                <a:srgbClr val="000000"/>
              </a:solidFill>
            </a:endParaRPr>
          </a:p>
          <a:p>
            <a:pPr indent="-348869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fr" sz="3443">
                <a:solidFill>
                  <a:srgbClr val="000000"/>
                </a:solidFill>
              </a:rPr>
              <a:t>faire preuve d’un esprit critique</a:t>
            </a:r>
            <a:endParaRPr sz="3443">
              <a:solidFill>
                <a:srgbClr val="000000"/>
              </a:solidFill>
            </a:endParaRPr>
          </a:p>
          <a:p>
            <a:pPr indent="-348869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fr" sz="3443">
                <a:solidFill>
                  <a:srgbClr val="000000"/>
                </a:solidFill>
              </a:rPr>
              <a:t>expliquer l’enrichissement personnel apporté par le projet : développement de valeurs humanistes et citoyennes</a:t>
            </a:r>
            <a:endParaRPr sz="3443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Communiquer à l’oral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729450" y="2078875"/>
            <a:ext cx="7688700" cy="28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compétences linguistiques dans différents domaines:  vocabulaire, syntaxe, phonologie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richesse de l’interaction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fr" sz="1900">
                <a:solidFill>
                  <a:srgbClr val="000000"/>
                </a:solidFill>
              </a:rPr>
              <a:t>utilisation du support </a:t>
            </a:r>
            <a:endParaRPr sz="19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">
                <a:solidFill>
                  <a:schemeClr val="dk2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Comment est faite la distribution des points?</a:t>
            </a:r>
            <a:endParaRPr b="0">
              <a:solidFill>
                <a:schemeClr val="dk2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idx="4294967295" type="body"/>
          </p:nvPr>
        </p:nvSpPr>
        <p:spPr>
          <a:xfrm>
            <a:off x="729450" y="983725"/>
            <a:ext cx="7688700" cy="3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71475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50"/>
              <a:buChar char="●"/>
            </a:pPr>
            <a:r>
              <a:rPr lang="fr" sz="2250">
                <a:solidFill>
                  <a:srgbClr val="000000"/>
                </a:solidFill>
              </a:rPr>
              <a:t>4 degrés de réussite auxquels correspond un nombre de points déterminé</a:t>
            </a:r>
            <a:endParaRPr sz="2250">
              <a:solidFill>
                <a:srgbClr val="000000"/>
              </a:solidFill>
            </a:endParaRPr>
          </a:p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0"/>
              <a:buChar char="●"/>
            </a:pPr>
            <a:r>
              <a:rPr lang="fr" sz="2250">
                <a:solidFill>
                  <a:srgbClr val="000000"/>
                </a:solidFill>
              </a:rPr>
              <a:t>les points ne peuvent pas être fractionnés</a:t>
            </a:r>
            <a:endParaRPr sz="2250">
              <a:solidFill>
                <a:srgbClr val="000000"/>
              </a:solidFill>
            </a:endParaRPr>
          </a:p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0"/>
              <a:buChar char="●"/>
            </a:pPr>
            <a:r>
              <a:rPr lang="fr" sz="2250">
                <a:solidFill>
                  <a:srgbClr val="000000"/>
                </a:solidFill>
              </a:rPr>
              <a:t>distribution décroissante des points du degré 4 (prestation très réussie) au degré 1 (prestation moins réussie)</a:t>
            </a:r>
            <a:endParaRPr sz="2250">
              <a:solidFill>
                <a:srgbClr val="000000"/>
              </a:solidFill>
            </a:endParaRPr>
          </a:p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0"/>
              <a:buChar char="●"/>
            </a:pPr>
            <a:r>
              <a:rPr lang="fr" sz="2250">
                <a:solidFill>
                  <a:srgbClr val="000000"/>
                </a:solidFill>
              </a:rPr>
              <a:t>degré de réussite 1: sont attribués 2 points dans chacun des paramètres </a:t>
            </a:r>
            <a:endParaRPr sz="22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Commission de travail interlangues</a:t>
            </a:r>
            <a:endParaRPr/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fr" sz="2100"/>
              <a:t>Inspecteurs : espagnol et anglais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fr" sz="2100"/>
              <a:t>Professeurs : russe et portugais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400" y="152400"/>
            <a:ext cx="330809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Objectif de cette évaluation ponctuelle</a:t>
            </a:r>
            <a:endParaRPr/>
          </a:p>
        </p:txBody>
      </p:sp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000000"/>
                </a:solidFill>
              </a:rPr>
              <a:t>É</a:t>
            </a:r>
            <a:r>
              <a:rPr lang="fr" sz="2100">
                <a:solidFill>
                  <a:srgbClr val="000000"/>
                </a:solidFill>
              </a:rPr>
              <a:t>valuer une prestation orale et non le projet mené par le candidat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Structure de la grille d’évaluation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rgbClr val="000000"/>
                </a:solidFill>
              </a:rPr>
              <a:t>3 colonnes ⇒  3 </a:t>
            </a:r>
            <a:r>
              <a:rPr lang="fr" sz="2100">
                <a:solidFill>
                  <a:srgbClr val="000000"/>
                </a:solidFill>
              </a:rPr>
              <a:t>paramètres d’évaluation 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Rendre compte de son projet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contenu du projet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6 points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Rendre compte de son engagement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démarche et engagement personnel du candidat; se former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6 points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1"/>
                </a:solidFill>
              </a:rPr>
              <a:t>Communiquer à l’oral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qualité linguistique et capacités communicatives 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fr" sz="2100">
                <a:solidFill>
                  <a:srgbClr val="000000"/>
                </a:solidFill>
              </a:rPr>
              <a:t>8 points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CCCC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">
                <a:solidFill>
                  <a:srgbClr val="000000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Qu’est-ce qui est évalué dans chaque paramètre?</a:t>
            </a:r>
            <a:endParaRPr b="0">
              <a:solidFill>
                <a:srgbClr val="000000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2C5B27B4B0284CAB505FA163A25624" ma:contentTypeVersion="13" ma:contentTypeDescription="Crée un document." ma:contentTypeScope="" ma:versionID="14a0f0bbe612eb37ddc4c45f49a8cbd7">
  <xsd:schema xmlns:xsd="http://www.w3.org/2001/XMLSchema" xmlns:xs="http://www.w3.org/2001/XMLSchema" xmlns:p="http://schemas.microsoft.com/office/2006/metadata/properties" xmlns:ns2="81abdb1b-06ee-4802-a326-e8c2ad8b0faf" xmlns:ns3="a7b76431-11ff-4f2d-b5c9-87c7eb469af1" targetNamespace="http://schemas.microsoft.com/office/2006/metadata/properties" ma:root="true" ma:fieldsID="c1b5ac5754c8198198997bfe31a1f102" ns2:_="" ns3:_="">
    <xsd:import namespace="81abdb1b-06ee-4802-a326-e8c2ad8b0faf"/>
    <xsd:import namespace="a7b76431-11ff-4f2d-b5c9-87c7eb469a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db1b-06ee-4802-a326-e8c2ad8b0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5d20cae-6463-4cda-ac08-efca0c306fec}" ma:internalName="TaxCatchAll" ma:showField="CatchAllData" ma:web="81abdb1b-06ee-4802-a326-e8c2ad8b0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76431-11ff-4f2d-b5c9-87c7eb469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012f8fb1-763d-4eee-8e7f-0e5339ba90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b76431-11ff-4f2d-b5c9-87c7eb469af1">
      <Terms xmlns="http://schemas.microsoft.com/office/infopath/2007/PartnerControls"/>
    </lcf76f155ced4ddcb4097134ff3c332f>
    <TaxCatchAll xmlns="81abdb1b-06ee-4802-a326-e8c2ad8b0faf" xsi:nil="true"/>
  </documentManagement>
</p:properties>
</file>

<file path=customXml/itemProps1.xml><?xml version="1.0" encoding="utf-8"?>
<ds:datastoreItem xmlns:ds="http://schemas.openxmlformats.org/officeDocument/2006/customXml" ds:itemID="{CDCE48D0-62AC-4C51-AE5B-464C9A9BE45B}"/>
</file>

<file path=customXml/itemProps2.xml><?xml version="1.0" encoding="utf-8"?>
<ds:datastoreItem xmlns:ds="http://schemas.openxmlformats.org/officeDocument/2006/customXml" ds:itemID="{C071CC57-F472-46FB-9B76-355BA5F34929}"/>
</file>

<file path=customXml/itemProps3.xml><?xml version="1.0" encoding="utf-8"?>
<ds:datastoreItem xmlns:ds="http://schemas.openxmlformats.org/officeDocument/2006/customXml" ds:itemID="{2CA236E7-B4C3-42F4-80E1-54DC879F06ED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0x010100E02C5B27B4B0284CAB505FA163A25624</vt:lpwstr>
  </property>
</Properties>
</file>