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2" r:id="rId6"/>
    <p:sldId id="263" r:id="rId7"/>
    <p:sldId id="268" r:id="rId8"/>
    <p:sldId id="274" r:id="rId9"/>
    <p:sldId id="306" r:id="rId10"/>
    <p:sldId id="281" r:id="rId11"/>
    <p:sldId id="283" r:id="rId12"/>
    <p:sldId id="287" r:id="rId13"/>
    <p:sldId id="308" r:id="rId14"/>
    <p:sldId id="309" r:id="rId15"/>
    <p:sldId id="307" r:id="rId16"/>
    <p:sldId id="289" r:id="rId17"/>
    <p:sldId id="288" r:id="rId18"/>
    <p:sldId id="297" r:id="rId19"/>
    <p:sldId id="290" r:id="rId20"/>
    <p:sldId id="291" r:id="rId21"/>
    <p:sldId id="292" r:id="rId22"/>
    <p:sldId id="293" r:id="rId23"/>
    <p:sldId id="294" r:id="rId24"/>
    <p:sldId id="295" r:id="rId25"/>
    <p:sldId id="296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82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Varin" userId="5088abffaafc1784" providerId="LiveId" clId="{B268B5B2-7B0E-5B48-A20D-85230A097771}"/>
    <pc:docChg chg="delSld">
      <pc:chgData name="Isabelle Varin" userId="5088abffaafc1784" providerId="LiveId" clId="{B268B5B2-7B0E-5B48-A20D-85230A097771}" dt="2022-09-21T09:40:14.074" v="1" actId="2696"/>
      <pc:docMkLst>
        <pc:docMk/>
      </pc:docMkLst>
      <pc:sldChg chg="del">
        <pc:chgData name="Isabelle Varin" userId="5088abffaafc1784" providerId="LiveId" clId="{B268B5B2-7B0E-5B48-A20D-85230A097771}" dt="2022-09-21T09:40:14.074" v="1" actId="2696"/>
        <pc:sldMkLst>
          <pc:docMk/>
          <pc:sldMk cId="1523030662" sldId="311"/>
        </pc:sldMkLst>
      </pc:sldChg>
      <pc:sldChg chg="del">
        <pc:chgData name="Isabelle Varin" userId="5088abffaafc1784" providerId="LiveId" clId="{B268B5B2-7B0E-5B48-A20D-85230A097771}" dt="2022-09-21T09:40:07.401" v="0" actId="2696"/>
        <pc:sldMkLst>
          <pc:docMk/>
          <pc:sldMk cId="3271086077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6E5BC-1D82-0146-9D8D-F762B94BD0DA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0829A-9BF2-994D-84A7-2F25F6941B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15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1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1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75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6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1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1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E0C3-80C2-4ECD-858C-FC537B20FB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9/21/22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0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2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7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M Expo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0" y="43200"/>
            <a:ext cx="10972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Left bod"/>
          <p:cNvSpPr>
            <a:spLocks noGrp="1"/>
          </p:cNvSpPr>
          <p:nvPr>
            <p:ph type="body" idx="1"/>
          </p:nvPr>
        </p:nvSpPr>
        <p:spPr>
          <a:xfrm>
            <a:off x="609600" y="1414801"/>
            <a:ext cx="5313600" cy="344296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body" sz="quarter" idx="3"/>
          </p:nvPr>
        </p:nvSpPr>
        <p:spPr>
          <a:xfrm>
            <a:off x="666712" y="5119200"/>
            <a:ext cx="10972800" cy="1595948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Right body"/>
          <p:cNvSpPr>
            <a:spLocks noGrp="1"/>
          </p:cNvSpPr>
          <p:nvPr>
            <p:ph type="body" idx="2"/>
          </p:nvPr>
        </p:nvSpPr>
        <p:spPr>
          <a:xfrm>
            <a:off x="6273600" y="1414800"/>
            <a:ext cx="5313600" cy="344296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0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M Expo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0" y="43200"/>
            <a:ext cx="109728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Left body"/>
          <p:cNvSpPr>
            <a:spLocks noGrp="1"/>
          </p:cNvSpPr>
          <p:nvPr>
            <p:ph type="body" idx="1"/>
          </p:nvPr>
        </p:nvSpPr>
        <p:spPr>
          <a:xfrm>
            <a:off x="609600" y="1414801"/>
            <a:ext cx="5313600" cy="344296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body" sz="quarter" idx="3"/>
          </p:nvPr>
        </p:nvSpPr>
        <p:spPr>
          <a:xfrm>
            <a:off x="666712" y="5119200"/>
            <a:ext cx="10972800" cy="1595948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Right body"/>
          <p:cNvSpPr>
            <a:spLocks noGrp="1"/>
          </p:cNvSpPr>
          <p:nvPr>
            <p:ph type="pic" sz="quarter" idx="1"/>
          </p:nvPr>
        </p:nvSpPr>
        <p:spPr>
          <a:xfrm>
            <a:off x="6273600" y="1414800"/>
            <a:ext cx="5313600" cy="34416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ight body"/>
          <p:cNvSpPr>
            <a:spLocks noGrp="1"/>
          </p:cNvSpPr>
          <p:nvPr>
            <p:ph type="body" idx="2"/>
          </p:nvPr>
        </p:nvSpPr>
        <p:spPr>
          <a:xfrm>
            <a:off x="6273600" y="1414801"/>
            <a:ext cx="5313600" cy="3442960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3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6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3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9/21/22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9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7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2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7" r:id="rId12"/>
    <p:sldLayoutId id="214748368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cation.gouv.fr/file/26/26/9/ensel838_annexeIV_1302269.pdf" TargetMode="External"/><Relationship Id="rId2" Type="http://schemas.openxmlformats.org/officeDocument/2006/relationships/hyperlink" Target="https://cache.media.education.gouv.fr/file/35/36/5/ensel757_annexeV_117836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che.media.education.gouv.fr/file/SP5-MEN-11-4-2019/14/0/spe627_annexe_1105140.pdf" TargetMode="External"/><Relationship Id="rId4" Type="http://schemas.openxmlformats.org/officeDocument/2006/relationships/hyperlink" Target="https://cache.media.education.gouv.fr/file/26/27/1/ensel838_annexeV_1302271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FE96D4E2-85E5-4725-8A8D-B7ECDE053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32" b="6541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C9A36F-70CB-8F40-A735-79700EA46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br>
              <a:rPr lang="fr-FR" sz="4000" dirty="0"/>
            </a:br>
            <a:r>
              <a:rPr lang="fr-FR" sz="4000" dirty="0"/>
              <a:t>CAP</a:t>
            </a:r>
            <a:br>
              <a:rPr lang="fr-FR" sz="4000" dirty="0"/>
            </a:br>
            <a:r>
              <a:rPr lang="fr-FR" sz="4000" dirty="0"/>
              <a:t>Portugais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AE2D9F-B711-1A4A-9D3A-DF256EAEC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r>
              <a:rPr lang="fr-FR" dirty="0"/>
              <a:t>Rappel des modalités d’épreuves pour les correcteurs et interrogateurs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8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Situation B</a:t>
            </a:r>
            <a:endParaRPr lang="en-US" b="1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1981200" y="3140969"/>
            <a:ext cx="3985200" cy="1654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Aucun temps de </a:t>
            </a:r>
            <a:r>
              <a:rPr dirty="0" err="1"/>
              <a:t>préparation</a:t>
            </a:r>
            <a:endParaRPr dirty="0"/>
          </a:p>
          <a:p>
            <a:pPr marL="0" indent="0">
              <a:buNone/>
            </a:pPr>
            <a:r>
              <a:rPr dirty="0"/>
              <a:t>EOC</a:t>
            </a:r>
            <a:r>
              <a:rPr lang="fr-FR" dirty="0"/>
              <a:t> = 3 mn max.</a:t>
            </a:r>
          </a:p>
          <a:p>
            <a:pPr marL="0" indent="0">
              <a:buNone/>
            </a:pPr>
            <a:r>
              <a:rPr dirty="0"/>
              <a:t>EOI</a:t>
            </a:r>
            <a:r>
              <a:rPr lang="fr-FR" dirty="0"/>
              <a:t> = 3 mn max.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110" name="Branch notes"/>
          <p:cNvSpPr>
            <a:spLocks noGrp="1"/>
          </p:cNvSpPr>
          <p:nvPr>
            <p:ph type="body" idx="3"/>
          </p:nvPr>
        </p:nvSpPr>
        <p:spPr>
          <a:xfrm>
            <a:off x="6528048" y="4950296"/>
            <a:ext cx="4032448" cy="1503040"/>
          </a:xfrm>
        </p:spPr>
        <p:txBody>
          <a:bodyPr/>
          <a:lstStyle/>
          <a:p>
            <a:pPr marL="0" indent="0"/>
            <a:r>
              <a:rPr lang="fr-FR" dirty="0"/>
              <a:t>Épreuve orale individuelle 6 mn</a:t>
            </a:r>
          </a:p>
          <a:p>
            <a:pPr marL="0" indent="0"/>
            <a:r>
              <a:rPr lang="fr-FR" dirty="0"/>
              <a:t>1 candidat/1 jury</a:t>
            </a:r>
            <a:endParaRPr dirty="0"/>
          </a:p>
        </p:txBody>
      </p:sp>
      <p:pic>
        <p:nvPicPr>
          <p:cNvPr id="111" name="_OM_Attachment" descr="Surréalisme" title="Surréalism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85114" y="1185456"/>
            <a:ext cx="2440851" cy="34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5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EOC</a:t>
            </a:r>
            <a:endParaRPr lang="en-US" b="1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1703512" y="3140968"/>
            <a:ext cx="8784976" cy="344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 candidat dispose de 3 mn pour présenter </a:t>
            </a:r>
            <a:r>
              <a:rPr lang="fr-FR" b="1" u="sng" dirty="0"/>
              <a:t>en langue étrangère</a:t>
            </a:r>
            <a:r>
              <a:rPr lang="fr-FR" dirty="0"/>
              <a:t>  (au choix)  : </a:t>
            </a:r>
            <a:endParaRPr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dirty="0"/>
              <a:t>un </a:t>
            </a:r>
            <a:r>
              <a:rPr dirty="0" err="1"/>
              <a:t>projet</a:t>
            </a:r>
            <a:r>
              <a:rPr dirty="0"/>
              <a:t>/service/</a:t>
            </a:r>
            <a:r>
              <a:rPr dirty="0" err="1"/>
              <a:t>produit</a:t>
            </a:r>
            <a:r>
              <a:rPr dirty="0"/>
              <a:t> </a:t>
            </a:r>
            <a:r>
              <a:rPr dirty="0" err="1"/>
              <a:t>ayant</a:t>
            </a:r>
            <a:r>
              <a:rPr dirty="0"/>
              <a:t> fait </a:t>
            </a:r>
            <a:r>
              <a:rPr dirty="0" err="1"/>
              <a:t>appel</a:t>
            </a:r>
            <a:r>
              <a:rPr dirty="0"/>
              <a:t> à la LV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une expérience professionnelle ayant fait appel à la LV (en France ou à l’étranger)</a:t>
            </a:r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r>
              <a:rPr sz="1900" dirty="0" err="1"/>
              <a:t>Possibilité</a:t>
            </a:r>
            <a:r>
              <a:rPr sz="1900" dirty="0"/>
              <a:t> </a:t>
            </a:r>
            <a:r>
              <a:rPr lang="fr-FR" sz="1900" dirty="0"/>
              <a:t>de s’appuyer sur un plan ou des mots clés et aussi présenter un </a:t>
            </a:r>
            <a:r>
              <a:rPr sz="1900" dirty="0"/>
              <a:t>doc</a:t>
            </a:r>
            <a:r>
              <a:rPr lang="fr-FR" sz="1900" dirty="0" err="1"/>
              <a:t>ument</a:t>
            </a:r>
            <a:r>
              <a:rPr lang="fr-FR" sz="1900" dirty="0"/>
              <a:t> </a:t>
            </a:r>
            <a:r>
              <a:rPr sz="1900" dirty="0"/>
              <a:t> </a:t>
            </a:r>
            <a:r>
              <a:rPr lang="fr-FR" sz="1900" dirty="0"/>
              <a:t>i</a:t>
            </a:r>
            <a:r>
              <a:rPr sz="1900" dirty="0" err="1"/>
              <a:t>cono</a:t>
            </a:r>
            <a:r>
              <a:rPr lang="fr-FR" sz="1900" dirty="0"/>
              <a:t>graphique nécessaire à l’illustration de son propos.</a:t>
            </a:r>
            <a:endParaRPr sz="19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9" y="1318739"/>
            <a:ext cx="1366441" cy="18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0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EOI</a:t>
            </a:r>
            <a:endParaRPr lang="en-US" b="1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2065378" y="2996952"/>
            <a:ext cx="7355160" cy="344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L’examinateur dispose de </a:t>
            </a:r>
            <a:r>
              <a:rPr dirty="0"/>
              <a:t>3 </a:t>
            </a:r>
            <a:r>
              <a:rPr dirty="0" err="1"/>
              <a:t>mn</a:t>
            </a:r>
            <a:r>
              <a:rPr lang="fr-FR" dirty="0"/>
              <a:t> pour : </a:t>
            </a:r>
            <a:endParaRPr dirty="0"/>
          </a:p>
          <a:p>
            <a:pPr marL="0" indent="0">
              <a:buNone/>
            </a:pPr>
            <a:r>
              <a:rPr lang="fr-FR" dirty="0"/>
              <a:t>- poser des q</a:t>
            </a:r>
            <a:r>
              <a:rPr dirty="0" err="1"/>
              <a:t>uestions</a:t>
            </a:r>
            <a:r>
              <a:rPr dirty="0"/>
              <a:t> sur ce qui a </a:t>
            </a:r>
            <a:r>
              <a:rPr dirty="0" err="1"/>
              <a:t>été</a:t>
            </a:r>
            <a:r>
              <a:rPr dirty="0"/>
              <a:t> di</a:t>
            </a:r>
            <a:r>
              <a:rPr lang="fr-FR" dirty="0" err="1"/>
              <a:t>t</a:t>
            </a:r>
            <a:r>
              <a:rPr lang="fr-FR" dirty="0"/>
              <a:t> par le candidat (demandes de précisions, d’explications…l’idée étant d’ouvrir, d’élargir pour permettre une interaction)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918" y="1039186"/>
            <a:ext cx="1752532" cy="13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0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C45BF-29F3-204D-8AD3-C33AE1C0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72921AFA-EB3A-4145-A52E-91D9945A0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44" y="702900"/>
            <a:ext cx="4560604" cy="5780091"/>
          </a:xfrm>
        </p:spPr>
      </p:pic>
    </p:spTree>
    <p:extLst>
      <p:ext uri="{BB962C8B-B14F-4D97-AF65-F5344CB8AC3E}">
        <p14:creationId xmlns:p14="http://schemas.microsoft.com/office/powerpoint/2010/main" val="240625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B8E23-34B1-3141-BBC5-2AE8A411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Épreuves facultatives</a:t>
            </a:r>
            <a:br>
              <a:rPr lang="fr-FR" b="1" dirty="0"/>
            </a:br>
            <a:r>
              <a:rPr lang="fr-FR" sz="2000" b="1" dirty="0"/>
              <a:t>Épreuve orale individuelle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DF8DD4-AD48-5145-A9F1-67C9149A3C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/>
              <a:t>12mn</a:t>
            </a:r>
          </a:p>
          <a:p>
            <a:r>
              <a:rPr lang="fr-FR" dirty="0"/>
              <a:t>EOC : 3’</a:t>
            </a:r>
          </a:p>
          <a:p>
            <a:r>
              <a:rPr lang="fr-FR" dirty="0"/>
              <a:t>EOI : 3’</a:t>
            </a:r>
          </a:p>
          <a:p>
            <a:r>
              <a:rPr lang="fr-FR" dirty="0"/>
              <a:t>CE : 6’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EBC827-06E5-9545-A6F3-DB75B57DE3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1ere partie :</a:t>
            </a:r>
          </a:p>
          <a:p>
            <a:pPr marL="0" indent="0">
              <a:buNone/>
            </a:pPr>
            <a:r>
              <a:rPr lang="fr-FR" sz="1000" dirty="0"/>
              <a:t>Le candidat dispose de 3 mn pour présenter </a:t>
            </a:r>
            <a:r>
              <a:rPr lang="fr-FR" sz="1000" b="1" u="sng" dirty="0"/>
              <a:t>en langue étrangère</a:t>
            </a:r>
            <a:r>
              <a:rPr lang="fr-FR" sz="1000" dirty="0"/>
              <a:t>  (au choix)  : </a:t>
            </a:r>
          </a:p>
          <a:p>
            <a:pPr marL="0" indent="0">
              <a:buNone/>
            </a:pPr>
            <a:r>
              <a:rPr lang="fr-FR" sz="1000" dirty="0"/>
              <a:t>- un projet/service/produit ayant fait appel à la LV</a:t>
            </a:r>
          </a:p>
          <a:p>
            <a:pPr marL="0" indent="0">
              <a:buNone/>
            </a:pPr>
            <a:r>
              <a:rPr lang="fr-FR" sz="1000" dirty="0"/>
              <a:t>- une expérience professionnelle ayant fait appel à la LV (en France ou à l’étranger)</a:t>
            </a:r>
          </a:p>
          <a:p>
            <a:endParaRPr lang="fr-FR" dirty="0"/>
          </a:p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partie : </a:t>
            </a:r>
          </a:p>
          <a:p>
            <a:pPr marL="0" indent="0">
              <a:buNone/>
            </a:pPr>
            <a:r>
              <a:rPr lang="fr-FR" sz="1000" dirty="0"/>
              <a:t>L’examinateur propose un texte authentique et inconnu (70 signes espaces et blancs compris - environ 10 lignes)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000" dirty="0"/>
              <a:t>Différents genres (Publicité, presse, littéraire)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000" dirty="0"/>
              <a:t>Ancré culturellement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1000" dirty="0"/>
              <a:t>Non spécialisé</a:t>
            </a:r>
          </a:p>
          <a:p>
            <a:pPr marL="0" indent="0">
              <a:buNone/>
            </a:pPr>
            <a:r>
              <a:rPr lang="fr-FR" sz="1000" dirty="0"/>
              <a:t>Le candidat dispose de 3mn pour en prendre connaissance et doit en rendre compte à l’oral et en LV,  guidé par 4 à 6 questions graduées en français que lui pose l’examinateur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54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F27A4-0584-704F-9B85-9B7001E8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5309A9B-1F03-6145-BCB4-A0F959C17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32657"/>
            <a:ext cx="4551466" cy="6440899"/>
          </a:xfrm>
        </p:spPr>
      </p:pic>
    </p:spTree>
    <p:extLst>
      <p:ext uri="{BB962C8B-B14F-4D97-AF65-F5344CB8AC3E}">
        <p14:creationId xmlns:p14="http://schemas.microsoft.com/office/powerpoint/2010/main" val="213151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724" t="32281" r="6833" b="19485"/>
          <a:stretch/>
        </p:blipFill>
        <p:spPr>
          <a:xfrm>
            <a:off x="1631504" y="620688"/>
            <a:ext cx="892899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3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de vigilance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Choix des supports pour chaque AL concernée</a:t>
            </a:r>
          </a:p>
          <a:p>
            <a:r>
              <a:rPr lang="fr-FR" dirty="0"/>
              <a:t>Débit (CO)</a:t>
            </a:r>
          </a:p>
          <a:p>
            <a:r>
              <a:rPr lang="fr-FR" dirty="0"/>
              <a:t>Longueur</a:t>
            </a:r>
          </a:p>
          <a:p>
            <a:r>
              <a:rPr lang="fr-FR" dirty="0"/>
              <a:t>Questionnement</a:t>
            </a:r>
          </a:p>
          <a:p>
            <a:r>
              <a:rPr lang="fr-FR" dirty="0"/>
              <a:t>Marqueurs/degrés de difficultés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12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560" y="2564905"/>
            <a:ext cx="8135938" cy="1143001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Outils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0645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847528" y="3717032"/>
          <a:ext cx="5896610" cy="2514600"/>
        </p:xfrm>
        <a:graphic>
          <a:graphicData uri="http://schemas.openxmlformats.org/drawingml/2006/table">
            <a:tbl>
              <a:tblPr firstRow="1" firstCol="1" bandRow="1"/>
              <a:tblGrid>
                <a:gridCol w="5335905">
                  <a:extLst>
                    <a:ext uri="{9D8B030D-6E8A-4147-A177-3AD203B41FA5}">
                      <a16:colId xmlns:a16="http://schemas.microsoft.com/office/drawing/2014/main" val="1241064688"/>
                    </a:ext>
                  </a:extLst>
                </a:gridCol>
                <a:gridCol w="560705">
                  <a:extLst>
                    <a:ext uri="{9D8B030D-6E8A-4147-A177-3AD203B41FA5}">
                      <a16:colId xmlns:a16="http://schemas.microsoft.com/office/drawing/2014/main" val="18495797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est authentique.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8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 longueur est conforme (1min).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013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lien avec l’un des deux contextes du programme est clair.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10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lien avec les pays dont la langue concernée est identifié.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023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thème n’est pas susceptible de heurter la sensibilité des candidat.e.s.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497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titre du document donne des indications claires sur la thématique.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48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L’entrée dans le document ne présente pas de difficultés majeures.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335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 source du document est fiable et est indiquée.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06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est susceptible d’évaluer la compréhension au niveau A2.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065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présente une structure claire et un déroulement linéaire.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12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débit, la prononciation, le lexique et les structures linguistiques sont ceux d’une langue courante et standard.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72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Pour un document vidéo : les images ne déstabilisent pas et ne fournissent pas trop d’informations.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967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Le document est en lien avec le support de CE sans être répétitif.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14600" algn="l"/>
                          <a:tab pos="4572000" algn="r"/>
                        </a:tabLs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4262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03512" y="77233"/>
            <a:ext cx="871296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74589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Fiche d’aide au choix du document pour la </a:t>
            </a:r>
            <a:r>
              <a:rPr lang="fr-FR" altLang="fr-FR" sz="1400" b="1" u="sng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FR" altLang="fr-FR" sz="14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ompréhension </a:t>
            </a:r>
            <a:r>
              <a:rPr lang="fr-FR" altLang="fr-FR" sz="1400" b="1" u="sng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fr-FR" altLang="fr-FR" sz="14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rale CAP </a:t>
            </a:r>
            <a:r>
              <a:rPr lang="fr-FR" altLang="fr-FR" sz="1200" i="1" dirty="0">
                <a:ea typeface="Times New Roman" panose="02020603050405020304" pitchFamily="18" charset="0"/>
                <a:cs typeface="Arial" panose="020B0604020202020204" pitchFamily="34" charset="0"/>
              </a:rPr>
              <a:t>(académie de Paris)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Thème principal</a:t>
            </a:r>
            <a:r>
              <a:rPr lang="fr-FR" altLang="fr-FR" sz="1200" dirty="0">
                <a:ea typeface="Times New Roman" panose="02020603050405020304" pitchFamily="18" charset="0"/>
                <a:cs typeface="Arial" panose="020B0604020202020204" pitchFamily="34" charset="0"/>
              </a:rPr>
              <a:t> : ………………………………………………………………………………………………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 dirty="0">
                <a:ea typeface="Times New Roman" panose="02020603050405020304" pitchFamily="18" charset="0"/>
                <a:cs typeface="Arial" panose="020B0604020202020204" pitchFamily="34" charset="0"/>
              </a:rPr>
              <a:t>Lien avec le programme : contexte d’expression et de communication : 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quotidienne, personnelle, sociale et civique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professionnelle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Nature du document :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sonore </a:t>
            </a:r>
            <a:r>
              <a:rPr lang="fr-FR" altLang="fr-FR" sz="1200" dirty="0"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vidéo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Titre :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Source : 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Date : 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Type de document : </a:t>
            </a:r>
            <a:r>
              <a:rPr lang="fr-FR" altLang="fr-FR" sz="1200" dirty="0"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publicité </a:t>
            </a:r>
            <a:r>
              <a:rPr lang="fr-FR" altLang="fr-FR" sz="1200" dirty="0"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émission </a:t>
            </a:r>
            <a:r>
              <a:rPr lang="fr-FR" altLang="fr-FR" sz="1200" dirty="0"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documentaire </a:t>
            </a:r>
            <a:r>
              <a:rPr lang="fr-FR" altLang="fr-FR" sz="1200" dirty="0"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journal télévisé ou radio </a:t>
            </a:r>
            <a:r>
              <a:rPr lang="fr-FR" altLang="fr-FR" sz="1200" dirty="0"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autre (préciser : ……… )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Principaux champs lexicaux 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2.  Caractéristiques du document support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Caractéristiques générales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>
                <a:ea typeface="Times New Roman" panose="02020603050405020304" pitchFamily="18" charset="0"/>
                <a:cs typeface="Arial" panose="020B0604020202020204" pitchFamily="34" charset="0"/>
              </a:rPr>
              <a:t>Cocher les cases correspondant au support retenu :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1986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D6C95-2F2B-9E48-AF6A-E4908C2C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Textes officiels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4541A2-F10D-6A48-AC2B-72E0866EF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Définition des épreuves : </a:t>
            </a:r>
            <a:r>
              <a:rPr lang="fr-FR" dirty="0">
                <a:hlinkClick r:id="rId2"/>
              </a:rPr>
              <a:t>https://cache.media.education.gouv.fr/file/35/36/5/ensel757_annexeV_1178365.pdf</a:t>
            </a:r>
            <a:endParaRPr lang="fr-FR" dirty="0"/>
          </a:p>
          <a:p>
            <a:endParaRPr lang="fr-FR" dirty="0"/>
          </a:p>
          <a:p>
            <a:pPr>
              <a:buFont typeface="Courier New" panose="02070309020205020404" pitchFamily="49" charset="0"/>
              <a:buChar char="o"/>
            </a:pPr>
            <a:r>
              <a:rPr lang="fr-FR" u="sng" dirty="0"/>
              <a:t>Modalités d’évaluation </a:t>
            </a:r>
            <a:r>
              <a:rPr lang="fr-FR" dirty="0"/>
              <a:t>BO 26 du 25 juin 2020 : 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Grille CAP obligatoire</a:t>
            </a:r>
            <a:r>
              <a:rPr lang="fr-FR" dirty="0"/>
              <a:t> (annexe IV)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Grille CAP facultatif</a:t>
            </a:r>
            <a:r>
              <a:rPr lang="fr-FR" dirty="0"/>
              <a:t> (annexe V)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u="sng" dirty="0"/>
              <a:t>Les programmes (Baccalauréat professionnel et CAP)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>
                <a:hlinkClick r:id="rId5"/>
              </a:rPr>
              <a:t>BO spécial n°5 du 11 avril 2019</a:t>
            </a: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3226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063552" y="3284984"/>
          <a:ext cx="6984776" cy="3096350"/>
        </p:xfrm>
        <a:graphic>
          <a:graphicData uri="http://schemas.openxmlformats.org/drawingml/2006/table">
            <a:tbl>
              <a:tblPr firstRow="1" firstCol="1" bandRow="1"/>
              <a:tblGrid>
                <a:gridCol w="6285617">
                  <a:extLst>
                    <a:ext uri="{9D8B030D-6E8A-4147-A177-3AD203B41FA5}">
                      <a16:colId xmlns:a16="http://schemas.microsoft.com/office/drawing/2014/main" val="2054497020"/>
                    </a:ext>
                  </a:extLst>
                </a:gridCol>
                <a:gridCol w="699159">
                  <a:extLst>
                    <a:ext uri="{9D8B030D-6E8A-4147-A177-3AD203B41FA5}">
                      <a16:colId xmlns:a16="http://schemas.microsoft.com/office/drawing/2014/main" val="3259504409"/>
                    </a:ext>
                  </a:extLst>
                </a:gridCol>
              </a:tblGrid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document est authentique.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85909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lien avec l’un des deux contextes du programme est clair.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262718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lien avec le(s) pays dont la langue est concernée est identifiée.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226632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longueur est respectée (700 signes y compris les blancs et la ponctuation).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093146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support original ne doit pas subir de coupes internes trop nombreuses.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861111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titre donne des indications claires sur la thématique.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265992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source du document est fiable et identifiée.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070454"/>
                  </a:ext>
                </a:extLst>
              </a:tr>
              <a:tr h="442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début du texte présente la situation ou la problématique abordée, facilite l’entrée dans le texte, sans comporter aucun terme important qui échappe au vocabulaire de base.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997269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lexique ne nécessite pas un trop grand nombre de notes de traduction.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970958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document est susceptible d’évaluer la compréhension au niveau A2.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856592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structure du texte est linéaire et explicite.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022829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thème n’est pas susceptible de heurter la sensibilité des candidat.e.s.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97206"/>
                  </a:ext>
                </a:extLst>
              </a:tr>
              <a:tr h="221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document est en lien avec le support de CO sans être répétitif.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48402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03512" y="-51394"/>
            <a:ext cx="8640960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45720" rIns="74589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572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Fiche d</a:t>
            </a:r>
            <a:r>
              <a:rPr lang="fr-FR" altLang="fr-FR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fr-FR" altLang="fr-FR" sz="16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aide au choix du document pour la </a:t>
            </a:r>
            <a:r>
              <a:rPr lang="fr-FR" altLang="fr-FR" sz="1600" b="1" u="sng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fr-FR" altLang="fr-FR" sz="16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ompr</a:t>
            </a:r>
            <a:r>
              <a:rPr lang="fr-FR" altLang="fr-FR" sz="1600" b="1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fr-FR" altLang="fr-FR" sz="16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hension </a:t>
            </a:r>
            <a:r>
              <a:rPr lang="fr-FR" altLang="fr-FR" sz="16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fr-FR" altLang="fr-FR" sz="16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crite CAP </a:t>
            </a:r>
            <a:r>
              <a:rPr lang="fr-FR" altLang="fr-FR" sz="1200" i="1" dirty="0">
                <a:ea typeface="Times New Roman" panose="02020603050405020304" pitchFamily="18" charset="0"/>
                <a:cs typeface="Arial" panose="020B0604020202020204" pitchFamily="34" charset="0"/>
              </a:rPr>
              <a:t>(académie de Paris)</a:t>
            </a:r>
            <a:endParaRPr lang="fr-FR" altLang="fr-FR" sz="1600" b="1" u="sng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2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fr-FR" altLang="fr-FR" sz="1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</a:t>
            </a:r>
            <a:r>
              <a:rPr lang="fr-FR" altLang="fr-F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me principal</a:t>
            </a:r>
            <a:r>
              <a:rPr lang="fr-FR" alt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altLang="fr-FR" sz="1200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………………………………………………………………………………………………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 dirty="0">
                <a:ea typeface="Times New Roman" panose="02020603050405020304" pitchFamily="18" charset="0"/>
                <a:cs typeface="Arial" panose="020B0604020202020204" pitchFamily="34" charset="0"/>
              </a:rPr>
              <a:t>Lien avec le programme</a:t>
            </a:r>
            <a:r>
              <a:rPr lang="fr-FR" alt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altLang="fr-FR" sz="1200" dirty="0">
                <a:ea typeface="Times New Roman" panose="02020603050405020304" pitchFamily="18" charset="0"/>
                <a:cs typeface="Arial" panose="020B0604020202020204" pitchFamily="34" charset="0"/>
              </a:rPr>
              <a:t>: contexte</a:t>
            </a:r>
            <a:r>
              <a:rPr lang="fr-FR" alt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altLang="fr-FR" sz="1200" dirty="0"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fr-FR" alt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fr-FR" altLang="fr-FR" sz="1200" dirty="0">
                <a:ea typeface="Times New Roman" panose="02020603050405020304" pitchFamily="18" charset="0"/>
                <a:cs typeface="Arial" panose="020B0604020202020204" pitchFamily="34" charset="0"/>
              </a:rPr>
              <a:t>expression et de communication</a:t>
            </a:r>
            <a:r>
              <a:rPr lang="fr-FR" altLang="fr-FR" sz="1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altLang="fr-FR" sz="1200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quotidienne, personnelle, sociale et civique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MS Gothic" panose="020B0609070205080204" pitchFamily="49" charset="-128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situations et actes de la vie professionnelle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Nature du document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article de presse    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publicit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 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petite annonce 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document de nature professionnelle (pr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ciser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…………………………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)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Source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………………………………………………………………………………………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..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Type de message : 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informatif 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descriptif 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narratif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Pr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sence d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’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un document iconographique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oui	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Segoe UI Symbol" panose="020B0502040204020203" pitchFamily="34" charset="0"/>
              </a:rPr>
              <a:t>☐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 non 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Si oui, dans quel but pr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é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cis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? 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Principaux champs lexicaux</a:t>
            </a:r>
            <a:r>
              <a:rPr lang="fr-FR" altLang="fr-FR" sz="1200" dirty="0">
                <a:latin typeface="Calibri" panose="020F050202020403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 </a:t>
            </a:r>
            <a:r>
              <a:rPr lang="fr-FR" altLang="fr-FR" sz="1200" dirty="0">
                <a:ea typeface="MS Gothic" panose="020B0609070205080204" pitchFamily="49" charset="-128"/>
                <a:cs typeface="Arial" panose="020B0604020202020204" pitchFamily="34" charset="0"/>
              </a:rPr>
              <a:t>: 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Caract</a:t>
            </a:r>
            <a:r>
              <a:rPr lang="fr-FR" altLang="fr-FR" sz="1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fr-FR" altLang="fr-F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ristiques g</a:t>
            </a:r>
            <a:r>
              <a:rPr lang="fr-FR" altLang="fr-FR" sz="1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fr-FR" altLang="fr-F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fr-FR" altLang="fr-FR" sz="1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fr-FR" altLang="fr-FR" sz="1200" b="1" dirty="0">
                <a:ea typeface="Times New Roman" panose="02020603050405020304" pitchFamily="18" charset="0"/>
                <a:cs typeface="Arial" panose="020B0604020202020204" pitchFamily="34" charset="0"/>
              </a:rPr>
              <a:t>rales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i="1" dirty="0">
                <a:ea typeface="Times New Roman" panose="02020603050405020304" pitchFamily="18" charset="0"/>
                <a:cs typeface="Arial" panose="020B0604020202020204" pitchFamily="34" charset="0"/>
              </a:rPr>
              <a:t>Cocher les cases correspondant au support retenu</a:t>
            </a:r>
            <a:r>
              <a:rPr lang="fr-FR" altLang="fr-FR" sz="12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altLang="fr-FR" sz="1200" i="1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fr-FR" altLang="fr-FR" sz="8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086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749" y="116632"/>
            <a:ext cx="8135938" cy="432048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Marqueurs CECRL </a:t>
            </a:r>
            <a:r>
              <a:rPr lang="fr-FR" altLang="fr-FR" sz="1000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(académie de Paris)</a:t>
            </a:r>
            <a:br>
              <a:rPr lang="fr-FR" altLang="fr-FR" sz="4800" b="1" u="sng" dirty="0">
                <a:solidFill>
                  <a:schemeClr val="tx1"/>
                </a:solidFill>
              </a:rPr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9" y="737321"/>
            <a:ext cx="8352159" cy="59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75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8" y="114047"/>
            <a:ext cx="8712968" cy="67772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60096" y="114048"/>
            <a:ext cx="2448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800" i="1" dirty="0">
                <a:ea typeface="Times New Roman" panose="02020603050405020304" pitchFamily="18" charset="0"/>
                <a:cs typeface="Arial" panose="020B0604020202020204" pitchFamily="34" charset="0"/>
              </a:rPr>
              <a:t>(académie de Paris)</a:t>
            </a:r>
            <a:br>
              <a:rPr lang="fr-FR" altLang="fr-FR" sz="8800" b="1" u="sng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949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545" y="115888"/>
            <a:ext cx="8280919" cy="63374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128464"/>
            <a:ext cx="208823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1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88640"/>
            <a:ext cx="8280920" cy="64807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201216"/>
            <a:ext cx="244470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8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5520" y="404665"/>
            <a:ext cx="8352928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2514600" algn="l"/>
                <a:tab pos="4572000" algn="r"/>
              </a:tabLst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 3: sujets d’expression écrite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2514600" algn="l"/>
                <a:tab pos="4572000" algn="r"/>
              </a:tabLst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2514600" algn="l"/>
                <a:tab pos="4572000" algn="r"/>
              </a:tabLs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Veiller à la plausibilité et à la vraisemblance des situations d’écriture proposées.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2514600" algn="l"/>
                <a:tab pos="4572000" algn="r"/>
              </a:tabLs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Eviter les sujets qui risqueraient de faire appel de façon trop intrusive et/ou déstabilisante à l’expérience personnelle des élèves, notamment leur situation familiale.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476672"/>
            <a:ext cx="2444708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2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D9937-D6B3-4742-87A8-E81F861F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CAP Langues vivantes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BAD6B-AF8F-EC40-AFAB-99E279B586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Epreuves obligatoires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ECRIT + ORAL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EEAF19-E62D-C74D-B6D7-415EA0F68A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3500" dirty="0"/>
              <a:t>Epreuves facultatives</a:t>
            </a:r>
          </a:p>
          <a:p>
            <a:endParaRPr lang="fr-FR" sz="3500" dirty="0"/>
          </a:p>
          <a:p>
            <a:pPr marL="0" indent="0">
              <a:buNone/>
            </a:pPr>
            <a:r>
              <a:rPr lang="fr-FR" sz="2000" dirty="0"/>
              <a:t>ORAL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64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ADCA4-6B78-2141-9518-1D3C9EED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CAP </a:t>
            </a:r>
            <a:br>
              <a:rPr lang="fr-FR" b="1" dirty="0"/>
            </a:br>
            <a:r>
              <a:rPr lang="fr-FR" b="1" dirty="0"/>
              <a:t>Épreuves obligatoires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10F12-D23A-C743-944C-6FD4C2F0E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565052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/>
            <a:r>
              <a:rPr lang="fr-FR" dirty="0"/>
              <a:t>CCF : convocation de l’établissement </a:t>
            </a:r>
          </a:p>
          <a:p>
            <a:pPr marL="0" indent="0"/>
            <a:r>
              <a:rPr lang="fr-FR" dirty="0"/>
              <a:t>Ponctuelle : convocation du Rectorat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Deux situations d’évaluation:  </a:t>
            </a:r>
            <a:r>
              <a:rPr lang="fr-FR" sz="1200" dirty="0"/>
              <a:t>(l</a:t>
            </a:r>
            <a:r>
              <a:rPr lang="fr-FR" sz="1200" i="1" dirty="0"/>
              <a:t>‘ordre est sans importance)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Situation A (sous-épreuve 1) : épreuve écrite commune 					</a:t>
            </a:r>
            <a:endParaRPr lang="fr-FR" sz="1200" i="1" dirty="0"/>
          </a:p>
          <a:p>
            <a:pPr marL="0" indent="0">
              <a:buNone/>
            </a:pPr>
            <a:r>
              <a:rPr lang="fr-FR" dirty="0"/>
              <a:t>- Situation B (sous-épreuve 2) : épreuve orale individuelle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89BD64-D5E0-3548-966F-BE7DBA06F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4956" y="2103120"/>
            <a:ext cx="3720243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A2</a:t>
            </a:r>
          </a:p>
          <a:p>
            <a:pPr marL="0" indent="0">
              <a:buNone/>
            </a:pPr>
            <a:r>
              <a:rPr lang="fr-FR" dirty="0"/>
              <a:t>Coef.1</a:t>
            </a:r>
          </a:p>
          <a:p>
            <a:pPr marL="0" indent="0">
              <a:buNone/>
            </a:pPr>
            <a:r>
              <a:rPr lang="fr-FR" dirty="0"/>
              <a:t>Note /20 (Les 5 AL sont évaluées : 4pts / AL)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27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00"/>
            <a:ext cx="10972800" cy="1465840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b="1" dirty="0"/>
              <a:t>Situation A</a:t>
            </a:r>
            <a:endParaRPr lang="en-US" b="1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1981200" y="1414801"/>
            <a:ext cx="4762872" cy="3442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dirty="0"/>
              <a:t>CO</a:t>
            </a:r>
            <a:r>
              <a:rPr lang="fr-FR" dirty="0"/>
              <a:t> = 10 mn </a:t>
            </a:r>
            <a:endParaRPr dirty="0"/>
          </a:p>
          <a:p>
            <a:pPr marL="0" indent="0">
              <a:buNone/>
            </a:pPr>
            <a:r>
              <a:rPr dirty="0"/>
              <a:t>CE</a:t>
            </a:r>
            <a:r>
              <a:rPr lang="fr-FR" dirty="0"/>
              <a:t> = 25 mn </a:t>
            </a:r>
            <a:endParaRPr dirty="0"/>
          </a:p>
          <a:p>
            <a:pPr marL="0" indent="0">
              <a:buNone/>
            </a:pPr>
            <a:r>
              <a:rPr dirty="0"/>
              <a:t>EE</a:t>
            </a:r>
            <a:r>
              <a:rPr lang="fr-FR" dirty="0"/>
              <a:t> = 25 mn</a:t>
            </a:r>
            <a:endParaRPr dirty="0"/>
          </a:p>
        </p:txBody>
      </p:sp>
      <p:sp>
        <p:nvSpPr>
          <p:cNvPr id="108" name="Branch notes"/>
          <p:cNvSpPr>
            <a:spLocks noGrp="1"/>
          </p:cNvSpPr>
          <p:nvPr>
            <p:ph type="body" idx="2"/>
          </p:nvPr>
        </p:nvSpPr>
        <p:spPr>
          <a:xfrm>
            <a:off x="6995440" y="4381267"/>
            <a:ext cx="3493048" cy="1423998"/>
          </a:xfrm>
        </p:spPr>
        <p:txBody>
          <a:bodyPr/>
          <a:lstStyle/>
          <a:p>
            <a:pPr marL="0" indent="0"/>
            <a:endParaRPr lang="fr-FR" dirty="0"/>
          </a:p>
          <a:p>
            <a:pPr marL="0" indent="0"/>
            <a:endParaRPr lang="fr-FR" dirty="0"/>
          </a:p>
          <a:p>
            <a:pPr marL="0" indent="0"/>
            <a:r>
              <a:rPr lang="fr-FR" dirty="0"/>
              <a:t>Epreuve commune sur table = </a:t>
            </a:r>
            <a:r>
              <a:rPr dirty="0"/>
              <a:t>1</a:t>
            </a:r>
            <a:r>
              <a:rPr lang="fr-FR" dirty="0"/>
              <a:t>h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964" y="1984043"/>
            <a:ext cx="2397224" cy="23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8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CO</a:t>
            </a:r>
            <a:endParaRPr lang="en-US" b="1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1981200" y="3284984"/>
            <a:ext cx="8091830" cy="34429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Document audio ou vidéo (durée : 1’ max)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dirty="0" err="1"/>
              <a:t>Contexte</a:t>
            </a:r>
            <a:r>
              <a:rPr dirty="0"/>
              <a:t> pro</a:t>
            </a:r>
            <a:r>
              <a:rPr lang="fr-FR" dirty="0" err="1"/>
              <a:t>fessionnel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perso</a:t>
            </a:r>
            <a:r>
              <a:rPr lang="fr-FR" dirty="0" err="1"/>
              <a:t>nnel</a:t>
            </a:r>
            <a:r>
              <a:rPr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dirty="0"/>
              <a:t>3 </a:t>
            </a:r>
            <a:r>
              <a:rPr dirty="0" err="1"/>
              <a:t>écoutes</a:t>
            </a:r>
            <a:r>
              <a:rPr lang="fr-FR" dirty="0"/>
              <a:t> </a:t>
            </a:r>
            <a:r>
              <a:rPr dirty="0" err="1"/>
              <a:t>intercalées</a:t>
            </a:r>
            <a:r>
              <a:rPr dirty="0"/>
              <a:t> de 1mn</a:t>
            </a:r>
            <a:r>
              <a:rPr lang="fr-FR" dirty="0"/>
              <a:t> de silence</a:t>
            </a:r>
            <a:endParaRPr dirty="0"/>
          </a:p>
          <a:p>
            <a:pPr>
              <a:buFont typeface="Courier New" panose="02070309020205020404" pitchFamily="49" charset="0"/>
              <a:buChar char="o"/>
            </a:pPr>
            <a:r>
              <a:rPr dirty="0"/>
              <a:t>QCM 8 items max</a:t>
            </a:r>
            <a:r>
              <a:rPr lang="fr-FR" dirty="0" err="1"/>
              <a:t>imum</a:t>
            </a:r>
            <a:r>
              <a:rPr dirty="0"/>
              <a:t> </a:t>
            </a:r>
            <a:r>
              <a:rPr b="1" u="sng" dirty="0" err="1"/>
              <a:t>en</a:t>
            </a:r>
            <a:r>
              <a:rPr b="1" u="sng" dirty="0"/>
              <a:t> </a:t>
            </a:r>
            <a:r>
              <a:rPr b="1" u="sng" dirty="0" err="1"/>
              <a:t>français</a:t>
            </a:r>
            <a:endParaRPr lang="fr-FR" dirty="0"/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(progressivité/marqueurs CECRL)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29592" flipV="1">
            <a:off x="8667966" y="1686712"/>
            <a:ext cx="2513806" cy="251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CE</a:t>
            </a:r>
            <a:endParaRPr lang="en-US" b="1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2110800" y="3140968"/>
            <a:ext cx="8233672" cy="34429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En lien étroit avec la thématique retenue pour la CO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dirty="0" err="1"/>
              <a:t>Texte</a:t>
            </a:r>
            <a:r>
              <a:rPr dirty="0"/>
              <a:t> </a:t>
            </a:r>
            <a:r>
              <a:rPr dirty="0" err="1"/>
              <a:t>authentique</a:t>
            </a:r>
            <a:r>
              <a:rPr lang="fr-FR" dirty="0"/>
              <a:t> et inconnu</a:t>
            </a:r>
            <a:r>
              <a:rPr dirty="0"/>
              <a:t> </a:t>
            </a:r>
            <a:r>
              <a:rPr lang="fr-FR" dirty="0"/>
              <a:t>(70 signes espaces et blancs compris - </a:t>
            </a:r>
            <a:r>
              <a:rPr dirty="0"/>
              <a:t>env</a:t>
            </a:r>
            <a:r>
              <a:rPr lang="fr-FR" dirty="0" err="1"/>
              <a:t>iron</a:t>
            </a:r>
            <a:r>
              <a:rPr dirty="0"/>
              <a:t> 10 l</a:t>
            </a:r>
            <a:r>
              <a:rPr lang="fr-FR" dirty="0" err="1"/>
              <a:t>ignes</a:t>
            </a:r>
            <a:r>
              <a:rPr lang="fr-FR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Différents genres (publicité, presse, littéraire)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Non spécialisé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4 à 6 questions graduées </a:t>
            </a:r>
            <a:r>
              <a:rPr lang="fr-FR" b="1" u="sng" dirty="0"/>
              <a:t>en français 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2758">
            <a:off x="9394940" y="1148845"/>
            <a:ext cx="1707431" cy="17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1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EE</a:t>
            </a:r>
            <a:endParaRPr lang="en-US" b="1" dirty="0"/>
          </a:p>
        </p:txBody>
      </p:sp>
      <p:sp>
        <p:nvSpPr>
          <p:cNvPr id="3" name="_OM_BulletList_"/>
          <p:cNvSpPr>
            <a:spLocks noGrp="1"/>
          </p:cNvSpPr>
          <p:nvPr>
            <p:ph type="body" idx="1"/>
          </p:nvPr>
        </p:nvSpPr>
        <p:spPr>
          <a:xfrm>
            <a:off x="1847528" y="2924944"/>
            <a:ext cx="8556758" cy="34429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400" dirty="0"/>
              <a:t>Deux</a:t>
            </a:r>
            <a:r>
              <a:rPr sz="2400" dirty="0"/>
              <a:t> </a:t>
            </a:r>
            <a:r>
              <a:rPr lang="fr-FR" sz="2400" dirty="0"/>
              <a:t>sujets </a:t>
            </a:r>
            <a:r>
              <a:rPr sz="2400" dirty="0"/>
              <a:t>au </a:t>
            </a:r>
            <a:r>
              <a:rPr sz="2400" dirty="0" err="1"/>
              <a:t>choix</a:t>
            </a:r>
            <a:r>
              <a:rPr sz="2400" dirty="0"/>
              <a:t> </a:t>
            </a:r>
            <a:r>
              <a:rPr sz="2400" dirty="0" err="1"/>
              <a:t>libellés</a:t>
            </a:r>
            <a:r>
              <a:rPr sz="2400" dirty="0"/>
              <a:t> </a:t>
            </a:r>
            <a:r>
              <a:rPr sz="2400" b="1" u="sng" dirty="0" err="1"/>
              <a:t>en</a:t>
            </a:r>
            <a:r>
              <a:rPr sz="2400" b="1" u="sng" dirty="0"/>
              <a:t> </a:t>
            </a:r>
            <a:r>
              <a:rPr sz="2400" b="1" u="sng" dirty="0" err="1"/>
              <a:t>français</a:t>
            </a:r>
            <a:endParaRPr lang="fr-FR" sz="2400" b="1" u="sng" dirty="0"/>
          </a:p>
          <a:p>
            <a:pPr marL="0" indent="0">
              <a:buNone/>
            </a:pPr>
            <a:r>
              <a:rPr lang="fr-FR" sz="2400" dirty="0"/>
              <a:t>Deux contextes différents (Professionnel /personnel)</a:t>
            </a:r>
            <a:endParaRPr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- Sujet 1 : Réponse à une question en lien avec la CO et la CE</a:t>
            </a:r>
          </a:p>
          <a:p>
            <a:pPr marL="0" indent="0">
              <a:buNone/>
            </a:pPr>
            <a:r>
              <a:rPr lang="fr-FR" sz="2400" dirty="0"/>
              <a:t>- Sujet 2 : Réponse à un message bref (SMS, mail, postale...) dont l’origine et le contexte sont brièvement explicité en français)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Réponses r</a:t>
            </a:r>
            <a:r>
              <a:rPr sz="2400" dirty="0" err="1"/>
              <a:t>édig</a:t>
            </a:r>
            <a:r>
              <a:rPr lang="fr-FR" sz="2400" dirty="0" err="1"/>
              <a:t>ées</a:t>
            </a:r>
            <a:r>
              <a:rPr lang="fr-FR" sz="2400" dirty="0"/>
              <a:t> </a:t>
            </a:r>
            <a:r>
              <a:rPr sz="2400" dirty="0"/>
              <a:t> </a:t>
            </a:r>
            <a:r>
              <a:rPr sz="2400" b="1" u="sng" dirty="0" err="1"/>
              <a:t>en</a:t>
            </a:r>
            <a:r>
              <a:rPr sz="2400" b="1" u="sng" dirty="0"/>
              <a:t> </a:t>
            </a:r>
            <a:r>
              <a:rPr lang="fr-FR" sz="2400" b="1" u="sng" dirty="0"/>
              <a:t>langue étrangère </a:t>
            </a:r>
            <a:endParaRPr sz="2400" b="1" u="sng" dirty="0"/>
          </a:p>
          <a:p>
            <a:pPr marL="0" indent="0">
              <a:buNone/>
            </a:pPr>
            <a:r>
              <a:rPr sz="2400" dirty="0"/>
              <a:t>60 à 80 mots min.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1720">
            <a:off x="8630596" y="638142"/>
            <a:ext cx="1553319" cy="15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7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B35B9-92E7-F140-B23B-49CBC874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A844A60-EFB7-8C44-B773-6D7E49C14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-28842"/>
            <a:ext cx="4743890" cy="6713204"/>
          </a:xfrm>
        </p:spPr>
      </p:pic>
    </p:spTree>
    <p:extLst>
      <p:ext uri="{BB962C8B-B14F-4D97-AF65-F5344CB8AC3E}">
        <p14:creationId xmlns:p14="http://schemas.microsoft.com/office/powerpoint/2010/main" val="4109138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36221E"/>
      </a:dk2>
      <a:lt2>
        <a:srgbClr val="E8E3E2"/>
      </a:lt2>
      <a:accent1>
        <a:srgbClr val="3BA7B1"/>
      </a:accent1>
      <a:accent2>
        <a:srgbClr val="46B28F"/>
      </a:accent2>
      <a:accent3>
        <a:srgbClr val="4D87C3"/>
      </a:accent3>
      <a:accent4>
        <a:srgbClr val="B13B65"/>
      </a:accent4>
      <a:accent5>
        <a:srgbClr val="C3534D"/>
      </a:accent5>
      <a:accent6>
        <a:srgbClr val="B1733B"/>
      </a:accent6>
      <a:hlink>
        <a:srgbClr val="BF4B3F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1305</Words>
  <Application>Microsoft Macintosh PowerPoint</Application>
  <PresentationFormat>Grand écran</PresentationFormat>
  <Paragraphs>210</Paragraphs>
  <Slides>25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MS Gothic</vt:lpstr>
      <vt:lpstr>Arial</vt:lpstr>
      <vt:lpstr>Calibri</vt:lpstr>
      <vt:lpstr>Century Gothic</vt:lpstr>
      <vt:lpstr>Courier New</vt:lpstr>
      <vt:lpstr>Garamond</vt:lpstr>
      <vt:lpstr>Gill Sans MT</vt:lpstr>
      <vt:lpstr>Times New Roman</vt:lpstr>
      <vt:lpstr>SavonVTI</vt:lpstr>
      <vt:lpstr> CAP Portugais </vt:lpstr>
      <vt:lpstr>Textes officiels</vt:lpstr>
      <vt:lpstr>CAP Langues vivantes</vt:lpstr>
      <vt:lpstr>CAP  Épreuves obligatoires</vt:lpstr>
      <vt:lpstr> Situation A</vt:lpstr>
      <vt:lpstr>CO</vt:lpstr>
      <vt:lpstr>CE</vt:lpstr>
      <vt:lpstr>EE</vt:lpstr>
      <vt:lpstr>Présentation PowerPoint</vt:lpstr>
      <vt:lpstr>Situation B</vt:lpstr>
      <vt:lpstr>EOC</vt:lpstr>
      <vt:lpstr>EOI</vt:lpstr>
      <vt:lpstr>Présentation PowerPoint</vt:lpstr>
      <vt:lpstr>Épreuves facultatives Épreuve orale individuelle </vt:lpstr>
      <vt:lpstr>Présentation PowerPoint</vt:lpstr>
      <vt:lpstr>Présentation PowerPoint</vt:lpstr>
      <vt:lpstr>Points de vigilance</vt:lpstr>
      <vt:lpstr> Outils </vt:lpstr>
      <vt:lpstr>Présentation PowerPoint</vt:lpstr>
      <vt:lpstr>Présentation PowerPoint</vt:lpstr>
      <vt:lpstr> Marqueurs CECRL (académie de Paris)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d’élaboration de sujets  CAP - session 2021 </dc:title>
  <dc:creator>isabelle varin</dc:creator>
  <cp:lastModifiedBy>Isabelle Varin</cp:lastModifiedBy>
  <cp:revision>2</cp:revision>
  <dcterms:created xsi:type="dcterms:W3CDTF">2021-01-26T14:15:53Z</dcterms:created>
  <dcterms:modified xsi:type="dcterms:W3CDTF">2022-09-21T09:40:17Z</dcterms:modified>
</cp:coreProperties>
</file>